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7" r:id="rId4"/>
    <p:sldId id="272" r:id="rId5"/>
    <p:sldId id="268" r:id="rId6"/>
    <p:sldId id="269" r:id="rId7"/>
    <p:sldId id="260" r:id="rId8"/>
    <p:sldId id="261" r:id="rId9"/>
    <p:sldId id="262" r:id="rId10"/>
    <p:sldId id="263" r:id="rId11"/>
    <p:sldId id="266" r:id="rId12"/>
    <p:sldId id="267" r:id="rId13"/>
    <p:sldId id="264" r:id="rId14"/>
    <p:sldId id="270" r:id="rId15"/>
    <p:sldId id="271" r:id="rId16"/>
    <p:sldId id="273" r:id="rId17"/>
    <p:sldId id="274" r:id="rId18"/>
    <p:sldId id="275" r:id="rId19"/>
    <p:sldId id="277" r:id="rId20"/>
    <p:sldId id="276" r:id="rId21"/>
    <p:sldId id="27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267" y="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19CA3-C454-41C2-A3C1-49F851D3F1AF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430576-7817-4E64-AB68-DB12FD6AB66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Add stomata explanation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430576-7817-4E64-AB68-DB12FD6AB66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However you decide to apply herbicide----Understanding</a:t>
            </a:r>
            <a:r>
              <a:rPr lang="en-US" baseline="0" dirty="0"/>
              <a:t> application rates </a:t>
            </a:r>
            <a:r>
              <a:rPr lang="en-US" baseline="0"/>
              <a:t>is vital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430576-7817-4E64-AB68-DB12FD6AB66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5EF7E-91C7-4DF5-A370-DAADEF3A2E6A}" type="datetimeFigureOut">
              <a:rPr lang="en-US" smtClean="0"/>
              <a:pPr/>
              <a:t>5/17/2021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5C26A-315B-47F0-B83F-C52976F497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erbicide sh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"/>
            <a:ext cx="7772400" cy="2057400"/>
          </a:xfrm>
          <a:solidFill>
            <a:schemeClr val="accent3">
              <a:lumMod val="60000"/>
              <a:lumOff val="40000"/>
              <a:alpha val="62000"/>
            </a:schemeClr>
          </a:solidFill>
          <a:ln w="50800">
            <a:solidFill>
              <a:schemeClr val="tx1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en-US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 Condensed" pitchFamily="34" charset="0"/>
              </a:rPr>
              <a:t>Success with Herbicides: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itchFamily="18" charset="0"/>
              </a:rPr>
            </a:b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guide for the responsible and effective use of herbicides</a:t>
            </a:r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>
            <a:normAutofit fontScale="9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Herbicides in History:  The Roman Curse on Carthage 146 BC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(add historical overview)</a:t>
            </a:r>
          </a:p>
        </p:txBody>
      </p:sp>
      <p:pic>
        <p:nvPicPr>
          <p:cNvPr id="4" name="Picture 3" descr="Salting the earth.jpg"/>
          <p:cNvPicPr>
            <a:picLocks noChangeAspect="1"/>
          </p:cNvPicPr>
          <p:nvPr/>
        </p:nvPicPr>
        <p:blipFill>
          <a:blip r:embed="rId2"/>
          <a:srcRect l="1946" t="2315"/>
          <a:stretch>
            <a:fillRect/>
          </a:stretch>
        </p:blipFill>
        <p:spPr>
          <a:xfrm>
            <a:off x="76200" y="1524000"/>
            <a:ext cx="8966073" cy="5210519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133600" y="6553200"/>
            <a:ext cx="4724400" cy="2616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100" dirty="0"/>
              <a:t>Painting By:  James Edwin McConnell-</a:t>
            </a:r>
            <a:r>
              <a:rPr lang="en-US" sz="1100" i="1" dirty="0"/>
              <a:t>The Final Destruction of Carthage (1974)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Selective vs. Broad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Dicots</a:t>
            </a:r>
            <a:endParaRPr lang="en-US" dirty="0"/>
          </a:p>
          <a:p>
            <a:r>
              <a:rPr lang="en-US" dirty="0"/>
              <a:t>Monocots</a:t>
            </a:r>
          </a:p>
          <a:p>
            <a:r>
              <a:rPr lang="en-US" dirty="0"/>
              <a:t>Broad Spectrum</a:t>
            </a:r>
          </a:p>
          <a:p>
            <a:r>
              <a:rPr lang="en-US" dirty="0"/>
              <a:t>Selective</a:t>
            </a:r>
          </a:p>
          <a:p>
            <a:r>
              <a:rPr lang="en-US" dirty="0"/>
              <a:t>Mode of Action</a:t>
            </a:r>
          </a:p>
        </p:txBody>
      </p:sp>
      <p:pic>
        <p:nvPicPr>
          <p:cNvPr id="4" name="Picture 3" descr="IMG_27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1371600"/>
            <a:ext cx="3943350" cy="5029200"/>
          </a:xfrm>
          <a:prstGeom prst="rect">
            <a:avLst/>
          </a:prstGeom>
        </p:spPr>
      </p:pic>
      <p:pic>
        <p:nvPicPr>
          <p:cNvPr id="5" name="Picture 4" descr="cheatgrass stem.jpg"/>
          <p:cNvPicPr>
            <a:picLocks noChangeAspect="1"/>
          </p:cNvPicPr>
          <p:nvPr/>
        </p:nvPicPr>
        <p:blipFill>
          <a:blip r:embed="rId3"/>
          <a:srcRect b="7200"/>
          <a:stretch>
            <a:fillRect/>
          </a:stretch>
        </p:blipFill>
        <p:spPr>
          <a:xfrm>
            <a:off x="4876800" y="1524000"/>
            <a:ext cx="3810000" cy="4101390"/>
          </a:xfrm>
          <a:prstGeom prst="rect">
            <a:avLst/>
          </a:prstGeom>
        </p:spPr>
      </p:pic>
      <p:pic>
        <p:nvPicPr>
          <p:cNvPr id="6" name="Picture 5" descr="roundup i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800" y="1371600"/>
            <a:ext cx="5238750" cy="5105400"/>
          </a:xfrm>
          <a:prstGeom prst="rect">
            <a:avLst/>
          </a:prstGeom>
        </p:spPr>
      </p:pic>
      <p:pic>
        <p:nvPicPr>
          <p:cNvPr id="7" name="Picture 6" descr="2,4-d ima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1371600"/>
            <a:ext cx="5105400" cy="5044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erbicide Shelf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85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Herbicides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3000"/>
            </a:schemeClr>
          </a:solidFill>
        </p:spPr>
        <p:txBody>
          <a:bodyPr/>
          <a:lstStyle/>
          <a:p>
            <a:r>
              <a:rPr lang="en-US" dirty="0"/>
              <a:t>Pre-emergent </a:t>
            </a:r>
          </a:p>
          <a:p>
            <a:r>
              <a:rPr lang="en-US" dirty="0"/>
              <a:t>Post-emergent</a:t>
            </a:r>
          </a:p>
          <a:p>
            <a:r>
              <a:rPr lang="en-US" dirty="0"/>
              <a:t>Soil applied</a:t>
            </a:r>
          </a:p>
          <a:p>
            <a:r>
              <a:rPr lang="en-US" dirty="0"/>
              <a:t>Foliar applied</a:t>
            </a:r>
          </a:p>
          <a:p>
            <a:r>
              <a:rPr lang="en-US" dirty="0"/>
              <a:t>Injection</a:t>
            </a:r>
          </a:p>
          <a:p>
            <a:r>
              <a:rPr lang="en-US" dirty="0"/>
              <a:t>Concentrates</a:t>
            </a:r>
          </a:p>
          <a:p>
            <a:r>
              <a:rPr lang="en-US" dirty="0"/>
              <a:t>Ready to 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otch Ranger Comparis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67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/>
              <a:t>General Use vs. Restricted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86000"/>
            </a:schemeClr>
          </a:solidFill>
        </p:spPr>
        <p:txBody>
          <a:bodyPr/>
          <a:lstStyle/>
          <a:p>
            <a:r>
              <a:rPr lang="en-US" dirty="0"/>
              <a:t>General use products do not require a license</a:t>
            </a:r>
          </a:p>
          <a:p>
            <a:r>
              <a:rPr lang="en-US" dirty="0"/>
              <a:t>RUP’s require an enhanced level of recordkeeping and applicator requirements</a:t>
            </a:r>
          </a:p>
          <a:p>
            <a:r>
              <a:rPr lang="en-US" dirty="0"/>
              <a:t> Restricted use products (RUP’s) usually pose  elevated risks related to the user and environment</a:t>
            </a:r>
          </a:p>
          <a:p>
            <a:r>
              <a:rPr lang="en-US" dirty="0"/>
              <a:t>Not necessarily better</a:t>
            </a:r>
          </a:p>
        </p:txBody>
      </p:sp>
      <p:pic>
        <p:nvPicPr>
          <p:cNvPr id="4" name="Picture 3" descr="Tordon+101+contains+the+active+ingredient+picloram+and+also+2,4-D.jpg"/>
          <p:cNvPicPr>
            <a:picLocks noChangeAspect="1"/>
          </p:cNvPicPr>
          <p:nvPr/>
        </p:nvPicPr>
        <p:blipFill>
          <a:blip r:embed="rId3"/>
          <a:srcRect l="11312" t="7832" r="11312" b="7832"/>
          <a:stretch>
            <a:fillRect/>
          </a:stretch>
        </p:blipFill>
        <p:spPr>
          <a:xfrm>
            <a:off x="2590800" y="1828800"/>
            <a:ext cx="6052173" cy="4399402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oary Cress 2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1000"/>
            </a:schemeClr>
          </a:solidFill>
          <a:ln w="317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Surfactants\Adjuvants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0000"/>
            </a:schemeClr>
          </a:solidFill>
        </p:spPr>
        <p:txBody>
          <a:bodyPr>
            <a:normAutofit/>
          </a:bodyPr>
          <a:lstStyle/>
          <a:p>
            <a:r>
              <a:rPr lang="en-US" b="1" dirty="0"/>
              <a:t>Enhanced product performance:</a:t>
            </a:r>
          </a:p>
          <a:p>
            <a:pPr marL="514350" indent="-514350">
              <a:buAutoNum type="arabicParenR"/>
            </a:pPr>
            <a:r>
              <a:rPr lang="en-US" dirty="0"/>
              <a:t>Lowers surface tension</a:t>
            </a:r>
          </a:p>
          <a:p>
            <a:pPr marL="514350" indent="-514350">
              <a:buAutoNum type="arabicParenR"/>
            </a:pPr>
            <a:r>
              <a:rPr lang="en-US" dirty="0"/>
              <a:t>Aids chemical penetration</a:t>
            </a:r>
          </a:p>
          <a:p>
            <a:pPr marL="514350" indent="-514350">
              <a:buAutoNum type="arabicParenR"/>
            </a:pPr>
            <a:r>
              <a:rPr lang="en-US" dirty="0"/>
              <a:t>Prevents rapid evaporation</a:t>
            </a:r>
          </a:p>
          <a:p>
            <a:pPr marL="514350" indent="-514350">
              <a:buFont typeface="Arial" pitchFamily="34" charset="0"/>
              <a:buAutoNum type="arabicParenR"/>
            </a:pPr>
            <a:r>
              <a:rPr lang="en-US" dirty="0"/>
              <a:t>Aids in rain-fastness</a:t>
            </a:r>
          </a:p>
          <a:p>
            <a:pPr marL="514350" indent="-514350">
              <a:buFont typeface="Arial" pitchFamily="34" charset="0"/>
              <a:buAutoNum type="arabicParenR"/>
            </a:pPr>
            <a:r>
              <a:rPr lang="en-US" dirty="0"/>
              <a:t>pH Buffering agents</a:t>
            </a:r>
          </a:p>
          <a:p>
            <a:pPr marL="514350" indent="-514350">
              <a:buAutoNum type="arabicParenR"/>
            </a:pPr>
            <a:r>
              <a:rPr lang="en-US" dirty="0"/>
              <a:t>Prevents hard water antagonism</a:t>
            </a:r>
          </a:p>
          <a:p>
            <a:pPr marL="514350" indent="-514350">
              <a:buNone/>
            </a:pPr>
            <a:endParaRPr lang="en-US" dirty="0"/>
          </a:p>
        </p:txBody>
      </p:sp>
      <p:pic>
        <p:nvPicPr>
          <p:cNvPr id="4" name="Picture 3" descr="Sufactant comparis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2133600"/>
            <a:ext cx="3352800" cy="3048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6629400" y="6488668"/>
            <a:ext cx="25146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b="1" dirty="0"/>
              <a:t>Photo Courtesy of:  Purdue Pesticide Program-Purdue University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ode of Action Char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86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Mechanisms of 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82000"/>
            </a:schemeClr>
          </a:solidFill>
        </p:spPr>
        <p:txBody>
          <a:bodyPr>
            <a:normAutofit fontScale="92500"/>
          </a:bodyPr>
          <a:lstStyle/>
          <a:p>
            <a:r>
              <a:rPr lang="en-US" b="1" dirty="0"/>
              <a:t>How herbicide effects the target plant</a:t>
            </a:r>
          </a:p>
          <a:p>
            <a:r>
              <a:rPr lang="en-US" b="1" dirty="0"/>
              <a:t>16 MOA consisting of 29 herbicide groups</a:t>
            </a:r>
          </a:p>
          <a:p>
            <a:r>
              <a:rPr lang="en-US" b="1" dirty="0"/>
              <a:t>MOA for common herbicides include:</a:t>
            </a:r>
          </a:p>
          <a:p>
            <a:pPr>
              <a:buNone/>
            </a:pPr>
            <a:r>
              <a:rPr lang="en-US" dirty="0" err="1"/>
              <a:t>Auxin</a:t>
            </a:r>
            <a:r>
              <a:rPr lang="en-US" dirty="0"/>
              <a:t> Growth Regulators</a:t>
            </a:r>
          </a:p>
          <a:p>
            <a:pPr>
              <a:buNone/>
            </a:pPr>
            <a:r>
              <a:rPr lang="en-US" dirty="0"/>
              <a:t>Amino Acid Inhibitors (branched-chain &amp; aromatic)</a:t>
            </a:r>
          </a:p>
          <a:p>
            <a:pPr>
              <a:buNone/>
            </a:pPr>
            <a:r>
              <a:rPr lang="en-US" dirty="0"/>
              <a:t>Photosynthesis Inhibitors </a:t>
            </a:r>
          </a:p>
          <a:p>
            <a:r>
              <a:rPr lang="en-US" b="1" dirty="0"/>
              <a:t>MOA is closely linked to application timing and method</a:t>
            </a:r>
          </a:p>
          <a:p>
            <a:endParaRPr lang="en-US" b="1" dirty="0"/>
          </a:p>
          <a:p>
            <a:pPr>
              <a:buNone/>
            </a:pPr>
            <a:endParaRPr lang="en-US" b="1" dirty="0"/>
          </a:p>
          <a:p>
            <a:pPr>
              <a:buNone/>
            </a:pP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pring Fire Scotch Regrowt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6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MOA Translocation Target 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3000"/>
            </a:schemeClr>
          </a:solidFill>
        </p:spPr>
        <p:txBody>
          <a:bodyPr/>
          <a:lstStyle/>
          <a:p>
            <a:r>
              <a:rPr lang="en-US" dirty="0"/>
              <a:t>Xylem-roots to shoots (one way exit)\soil applied (movement through dead cells)</a:t>
            </a:r>
          </a:p>
          <a:p>
            <a:r>
              <a:rPr lang="en-US" dirty="0"/>
              <a:t>Phloem-(bi-lateral movement through living cells)</a:t>
            </a:r>
          </a:p>
        </p:txBody>
      </p:sp>
      <p:pic>
        <p:nvPicPr>
          <p:cNvPr id="4" name="Picture 3" descr="Phloem-Xylem Diagram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3276600"/>
            <a:ext cx="5943600" cy="3581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7400" y="640080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/>
              <a:t>Courtesy of Government of Alberta-How Herbicides Work:  Biology to Application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uper Weeds.jpeg"/>
          <p:cNvPicPr>
            <a:picLocks noChangeAspect="1"/>
          </p:cNvPicPr>
          <p:nvPr/>
        </p:nvPicPr>
        <p:blipFill>
          <a:blip r:embed="rId2"/>
          <a:srcRect b="1531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89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MOA and Herbicide Resistance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8000"/>
            </a:schemeClr>
          </a:solidFill>
        </p:spPr>
        <p:txBody>
          <a:bodyPr/>
          <a:lstStyle/>
          <a:p>
            <a:r>
              <a:rPr lang="en-US" dirty="0"/>
              <a:t>Most problematic in industrial ag settings</a:t>
            </a:r>
          </a:p>
          <a:p>
            <a:r>
              <a:rPr lang="en-US" dirty="0"/>
              <a:t>Repeated exposure to same MOA</a:t>
            </a:r>
          </a:p>
          <a:p>
            <a:r>
              <a:rPr lang="en-US" dirty="0"/>
              <a:t>Inadequate application rate and\or timing</a:t>
            </a:r>
          </a:p>
          <a:p>
            <a:r>
              <a:rPr lang="en-US" dirty="0"/>
              <a:t>Excessive\Repeated use</a:t>
            </a:r>
          </a:p>
          <a:p>
            <a:r>
              <a:rPr lang="en-US" dirty="0"/>
              <a:t>Surviving specimens develop future generations with resistance</a:t>
            </a:r>
          </a:p>
          <a:p>
            <a:r>
              <a:rPr lang="en-US" dirty="0"/>
              <a:t>Not as problematic in rangeland\wild land areas due to infrequent chemical applications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ussian Knap Sheep Mountain 2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67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 Timing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6000"/>
            </a:schemeClr>
          </a:solidFill>
        </p:spPr>
        <p:txBody>
          <a:bodyPr/>
          <a:lstStyle/>
          <a:p>
            <a:r>
              <a:rPr lang="en-US" b="1" dirty="0"/>
              <a:t>DEPENDANT UPON:</a:t>
            </a:r>
          </a:p>
          <a:p>
            <a:pPr marL="514350" indent="-514350">
              <a:buFont typeface="+mj-lt"/>
              <a:buAutoNum type="arabicParenR"/>
            </a:pPr>
            <a:r>
              <a:rPr lang="en-US" b="1" dirty="0"/>
              <a:t> LABELED USE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/>
              <a:t>Management goal and target species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/>
              <a:t>Growth stage of both target plant and commodity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/>
              <a:t>Weather conditions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/>
              <a:t>Site conditions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pack spray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0"/>
            <a:ext cx="3505200" cy="2971800"/>
          </a:xfrm>
          <a:prstGeom prst="rect">
            <a:avLst/>
          </a:prstGeom>
        </p:spPr>
      </p:pic>
      <p:pic>
        <p:nvPicPr>
          <p:cNvPr id="5" name="Picture 4" descr="4 wheel spray ri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38800" y="2743200"/>
            <a:ext cx="3505200" cy="4114800"/>
          </a:xfrm>
          <a:prstGeom prst="rect">
            <a:avLst/>
          </a:prstGeom>
        </p:spPr>
      </p:pic>
      <p:pic>
        <p:nvPicPr>
          <p:cNvPr id="7" name="Picture 6" descr="Ranger Spray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81400"/>
            <a:ext cx="5715000" cy="3276600"/>
          </a:xfrm>
          <a:prstGeom prst="rect">
            <a:avLst/>
          </a:prstGeom>
        </p:spPr>
      </p:pic>
      <p:pic>
        <p:nvPicPr>
          <p:cNvPr id="4" name="Picture 3" descr="IMG_4585.JPG"/>
          <p:cNvPicPr>
            <a:picLocks noChangeAspect="1"/>
          </p:cNvPicPr>
          <p:nvPr/>
        </p:nvPicPr>
        <p:blipFill>
          <a:blip r:embed="rId6" cstate="print">
            <a:lum contrast="29000"/>
          </a:blip>
          <a:stretch>
            <a:fillRect/>
          </a:stretch>
        </p:blipFill>
        <p:spPr>
          <a:xfrm>
            <a:off x="0" y="0"/>
            <a:ext cx="5632704" cy="42245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88000"/>
            </a:schemeClr>
          </a:solidFill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Application Rates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80000"/>
            </a:schemeClr>
          </a:solidFill>
        </p:spPr>
        <p:txBody>
          <a:bodyPr/>
          <a:lstStyle/>
          <a:p>
            <a:r>
              <a:rPr lang="en-US" dirty="0"/>
              <a:t>Commonly expressed in gallons per acre (GPA) or % solution</a:t>
            </a:r>
          </a:p>
          <a:p>
            <a:r>
              <a:rPr lang="en-US" dirty="0"/>
              <a:t>Dictates chemical dilution rate</a:t>
            </a:r>
          </a:p>
          <a:p>
            <a:r>
              <a:rPr lang="en-US" dirty="0"/>
              <a:t>Can vary greatly between manufacturers, formulations and equipment</a:t>
            </a:r>
          </a:p>
          <a:p>
            <a:r>
              <a:rPr lang="en-US" dirty="0"/>
              <a:t>Proper equipment calibration is </a:t>
            </a:r>
            <a:r>
              <a:rPr lang="en-US" b="1" dirty="0"/>
              <a:t>VITAL</a:t>
            </a:r>
          </a:p>
          <a:p>
            <a:r>
              <a:rPr lang="en-US" dirty="0"/>
              <a:t>Friendly to environment and bank account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Understanding Application Rates:  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1\128</a:t>
            </a:r>
            <a:r>
              <a:rPr lang="en-US" b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18.5’ X 18.5’=  342.25 sq. ft.</a:t>
            </a:r>
          </a:p>
          <a:p>
            <a:r>
              <a:rPr lang="en-US" dirty="0"/>
              <a:t>342.25 X 128=  43,808  (1 acre= 43,560 sq. ft.)</a:t>
            </a:r>
          </a:p>
          <a:p>
            <a:r>
              <a:rPr lang="en-US" dirty="0"/>
              <a:t>128 fl. Oz.\gal</a:t>
            </a:r>
          </a:p>
          <a:p>
            <a:r>
              <a:rPr lang="en-US" dirty="0"/>
              <a:t>Measure and mark off area</a:t>
            </a:r>
          </a:p>
          <a:p>
            <a:r>
              <a:rPr lang="en-US" dirty="0"/>
              <a:t>Evenly cover area with spray (water only) X 3 and time to apply  </a:t>
            </a:r>
          </a:p>
          <a:p>
            <a:r>
              <a:rPr lang="en-US" dirty="0"/>
              <a:t>Determine average time</a:t>
            </a:r>
          </a:p>
          <a:p>
            <a:r>
              <a:rPr lang="en-US" dirty="0"/>
              <a:t>Collect spray discharge for average recorded time</a:t>
            </a:r>
          </a:p>
          <a:p>
            <a:r>
              <a:rPr lang="en-US" dirty="0"/>
              <a:t>Ounces collected reflects GPA </a:t>
            </a:r>
          </a:p>
        </p:txBody>
      </p:sp>
      <p:pic>
        <p:nvPicPr>
          <p:cNvPr id="5" name="Picture 4" descr="Sprayer plo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524000"/>
            <a:ext cx="8503087" cy="5334000"/>
          </a:xfrm>
          <a:prstGeom prst="rect">
            <a:avLst/>
          </a:prstGeom>
        </p:spPr>
      </p:pic>
      <p:pic>
        <p:nvPicPr>
          <p:cNvPr id="6" name="Picture 5" descr="Sprayer ic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10200" y="2057400"/>
            <a:ext cx="963217" cy="1629748"/>
          </a:xfrm>
          <a:prstGeom prst="rect">
            <a:avLst/>
          </a:prstGeom>
        </p:spPr>
      </p:pic>
      <p:pic>
        <p:nvPicPr>
          <p:cNvPr id="7" name="Picture 6" descr="stopwatch ic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6200" y="4191000"/>
            <a:ext cx="946199" cy="9970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1200" y="2057400"/>
            <a:ext cx="5105400" cy="1600200"/>
          </a:xfrm>
          <a:prstGeom prst="rect">
            <a:avLst/>
          </a:prstGeom>
          <a:solidFill>
            <a:schemeClr val="accent2">
              <a:lumMod val="40000"/>
              <a:lumOff val="60000"/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erb. Label 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4400" y="609600"/>
            <a:ext cx="7543800" cy="61722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chemeClr val="accent5">
              <a:lumMod val="40000"/>
              <a:lumOff val="60000"/>
            </a:schemeClr>
          </a:solidFill>
          <a:ln w="41275">
            <a:solidFill>
              <a:schemeClr val="tx1"/>
            </a:solidFill>
          </a:ln>
        </p:spPr>
        <p:txBody>
          <a:bodyPr/>
          <a:lstStyle/>
          <a:p>
            <a:r>
              <a:rPr lang="en-US" b="1" dirty="0"/>
              <a:t>READ THE LABEL!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Milestone tabl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0"/>
            <a:ext cx="8153400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36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143001" y="-1143000"/>
            <a:ext cx="6857999" cy="9144001"/>
          </a:xfrm>
          <a:solidFill>
            <a:srgbClr val="FF0000"/>
          </a:solidFill>
        </p:spPr>
      </p:pic>
      <p:sp>
        <p:nvSpPr>
          <p:cNvPr id="6" name="TextBox 5"/>
          <p:cNvSpPr txBox="1"/>
          <p:nvPr/>
        </p:nvSpPr>
        <p:spPr>
          <a:xfrm>
            <a:off x="228600" y="1447800"/>
            <a:ext cx="5105400" cy="2554545"/>
          </a:xfrm>
          <a:prstGeom prst="rect">
            <a:avLst/>
          </a:prstGeom>
          <a:solidFill>
            <a:schemeClr val="accent3">
              <a:lumMod val="60000"/>
              <a:lumOff val="40000"/>
              <a:alpha val="88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Species:  Canada thistle</a:t>
            </a:r>
          </a:p>
          <a:p>
            <a:r>
              <a:rPr lang="en-US" sz="2000" b="1" dirty="0"/>
              <a:t>Life Cycle:  Perennial</a:t>
            </a:r>
          </a:p>
          <a:p>
            <a:r>
              <a:rPr lang="en-US" sz="2000" b="1" dirty="0"/>
              <a:t>Season:  Fall (October 2018)</a:t>
            </a:r>
          </a:p>
          <a:p>
            <a:r>
              <a:rPr lang="en-US" sz="2000" b="1" dirty="0"/>
              <a:t>Equipment:  UTV w\ 60 gallon tank</a:t>
            </a:r>
          </a:p>
          <a:p>
            <a:r>
              <a:rPr lang="en-US" sz="2000" b="1" dirty="0"/>
              <a:t>Application Rate:  20 gallons per acre</a:t>
            </a:r>
          </a:p>
          <a:p>
            <a:r>
              <a:rPr lang="en-US" sz="2000" b="1" dirty="0"/>
              <a:t>Herbicide #1:  Milestone Specialty Herbicide</a:t>
            </a:r>
          </a:p>
          <a:p>
            <a:r>
              <a:rPr lang="en-US" sz="2000" b="1" dirty="0"/>
              <a:t>Herbicide #2:  4 lb. 2,4-d amine</a:t>
            </a:r>
          </a:p>
          <a:p>
            <a:r>
              <a:rPr lang="en-US" sz="2000" b="1" dirty="0"/>
              <a:t>Surfactant:  Methylated seed oil (MSO)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8600" y="4114800"/>
            <a:ext cx="4648200" cy="1631216"/>
          </a:xfrm>
          <a:prstGeom prst="rect">
            <a:avLst/>
          </a:prstGeom>
          <a:solidFill>
            <a:schemeClr val="accent2">
              <a:lumMod val="60000"/>
              <a:lumOff val="40000"/>
              <a:alpha val="88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Herbicide #1 Rate:  5 to 7 oz per acre</a:t>
            </a:r>
          </a:p>
          <a:p>
            <a:r>
              <a:rPr lang="en-US" sz="2000" b="1" dirty="0"/>
              <a:t>Herbicide #2 Rate:  .50% Solution (V\V)</a:t>
            </a:r>
          </a:p>
          <a:p>
            <a:r>
              <a:rPr lang="en-US" sz="2000" b="1" dirty="0"/>
              <a:t>Surfactant Rate:  1% Solution (V\V)</a:t>
            </a:r>
          </a:p>
          <a:p>
            <a:r>
              <a:rPr lang="en-US" sz="2000" b="1" dirty="0"/>
              <a:t>Acres per Tank:  3  </a:t>
            </a:r>
            <a:endParaRPr lang="en-US" sz="6000" b="1" dirty="0"/>
          </a:p>
          <a:p>
            <a:endParaRPr lang="en-US" sz="2000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9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/>
              <a:t>Mixing and Application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0" y="3276600"/>
            <a:ext cx="3581400" cy="1384995"/>
          </a:xfrm>
          <a:prstGeom prst="rect">
            <a:avLst/>
          </a:prstGeom>
          <a:solidFill>
            <a:schemeClr val="accent5">
              <a:lumMod val="40000"/>
              <a:lumOff val="60000"/>
              <a:alpha val="88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/>
              <a:t>15 oz of Herbicide #1</a:t>
            </a:r>
          </a:p>
          <a:p>
            <a:r>
              <a:rPr lang="en-US" sz="2800" b="1" dirty="0"/>
              <a:t>38.4 oz of Herbicide #2</a:t>
            </a:r>
          </a:p>
          <a:p>
            <a:r>
              <a:rPr lang="en-US" sz="2800" b="1" dirty="0"/>
              <a:t>76.8 oz of Surfactant</a:t>
            </a:r>
          </a:p>
        </p:txBody>
      </p:sp>
      <p:sp>
        <p:nvSpPr>
          <p:cNvPr id="8" name="Equal 7"/>
          <p:cNvSpPr/>
          <p:nvPr/>
        </p:nvSpPr>
        <p:spPr>
          <a:xfrm>
            <a:off x="4648200" y="3733800"/>
            <a:ext cx="838200" cy="762000"/>
          </a:xfrm>
          <a:prstGeom prst="math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 animBg="1"/>
      <p:bldP spid="9" grpId="0" uiExpand="1" build="allAtOnce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Mixing Ord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676400"/>
            <a:ext cx="8686800" cy="4876800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9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/>
              <a:t>Mixing and Application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ast Peak Invas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5000"/>
            </a:schemeClr>
          </a:solidFill>
        </p:spPr>
        <p:txBody>
          <a:bodyPr/>
          <a:lstStyle/>
          <a:p>
            <a:r>
              <a:rPr lang="en-US" b="1" dirty="0"/>
              <a:t>Keep application logs that record:</a:t>
            </a:r>
          </a:p>
          <a:p>
            <a:pPr marL="514350" indent="-514350">
              <a:buAutoNum type="arabicParenR"/>
            </a:pPr>
            <a:r>
              <a:rPr lang="en-US" dirty="0"/>
              <a:t>Time\Date</a:t>
            </a:r>
          </a:p>
          <a:p>
            <a:pPr marL="514350" indent="-514350">
              <a:buAutoNum type="arabicParenR"/>
            </a:pPr>
            <a:r>
              <a:rPr lang="en-US" dirty="0"/>
              <a:t>Applicator</a:t>
            </a:r>
          </a:p>
          <a:p>
            <a:pPr marL="514350" indent="-514350">
              <a:buAutoNum type="arabicParenR"/>
            </a:pPr>
            <a:r>
              <a:rPr lang="en-US" dirty="0"/>
              <a:t>Application site</a:t>
            </a:r>
          </a:p>
          <a:p>
            <a:pPr marL="514350" indent="-514350">
              <a:buAutoNum type="arabicParenR"/>
            </a:pPr>
            <a:r>
              <a:rPr lang="en-US" dirty="0"/>
              <a:t>Weather conditions</a:t>
            </a:r>
          </a:p>
          <a:p>
            <a:pPr marL="514350" indent="-514350">
              <a:buAutoNum type="arabicParenR"/>
            </a:pPr>
            <a:r>
              <a:rPr lang="en-US" dirty="0"/>
              <a:t>Target species</a:t>
            </a:r>
          </a:p>
          <a:p>
            <a:pPr marL="514350" indent="-514350">
              <a:buAutoNum type="arabicParenR"/>
            </a:pPr>
            <a:r>
              <a:rPr lang="en-US" dirty="0"/>
              <a:t>Tank Mix\Application Rate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9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/>
              <a:t>Mixing and Application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arge boom spray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0"/>
            <a:ext cx="9144000" cy="5257800"/>
          </a:xfrm>
          <a:prstGeom prst="rect">
            <a:avLst/>
          </a:prstGeom>
        </p:spPr>
      </p:pic>
      <p:pic>
        <p:nvPicPr>
          <p:cNvPr id="5" name="Picture 4" descr="Sure Sho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7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82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/>
              <a:t>Proper PPE</a:t>
            </a:r>
          </a:p>
          <a:p>
            <a:r>
              <a:rPr lang="en-US" dirty="0"/>
              <a:t>Good quality handgun</a:t>
            </a:r>
          </a:p>
          <a:p>
            <a:r>
              <a:rPr lang="en-US" dirty="0"/>
              <a:t>Lowest pressure setting</a:t>
            </a:r>
          </a:p>
          <a:p>
            <a:r>
              <a:rPr lang="en-US" dirty="0"/>
              <a:t>Coarsest spray possible</a:t>
            </a:r>
          </a:p>
          <a:p>
            <a:r>
              <a:rPr lang="en-US" dirty="0"/>
              <a:t>Spray to wet</a:t>
            </a:r>
          </a:p>
          <a:p>
            <a:r>
              <a:rPr lang="en-US" dirty="0"/>
              <a:t>Beware of drip line!</a:t>
            </a:r>
          </a:p>
          <a:p>
            <a:r>
              <a:rPr lang="en-US" dirty="0"/>
              <a:t>Use care around water\labeled use</a:t>
            </a:r>
          </a:p>
          <a:p>
            <a:r>
              <a:rPr lang="en-US" dirty="0"/>
              <a:t>Avoid walking through treatment area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6000"/>
            </a:schemeClr>
          </a:solidFill>
        </p:spPr>
        <p:txBody>
          <a:bodyPr/>
          <a:lstStyle/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Map example.PNG"/>
          <p:cNvPicPr>
            <a:picLocks noChangeAspect="1"/>
          </p:cNvPicPr>
          <p:nvPr/>
        </p:nvPicPr>
        <p:blipFill>
          <a:blip r:embed="rId2"/>
          <a:srcRect l="21647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77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Knowing Where You Have Been…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uerfano Scotch 2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65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Long-term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6000"/>
            </a:schemeClr>
          </a:solidFill>
        </p:spPr>
        <p:txBody>
          <a:bodyPr/>
          <a:lstStyle/>
          <a:p>
            <a:r>
              <a:rPr lang="en-US" dirty="0"/>
              <a:t>Manage expectations</a:t>
            </a:r>
          </a:p>
          <a:p>
            <a:r>
              <a:rPr lang="en-US" dirty="0"/>
              <a:t>Use IVM methods (</a:t>
            </a:r>
            <a:r>
              <a:rPr lang="en-US" sz="3600" b="1" dirty="0"/>
              <a:t>I</a:t>
            </a:r>
            <a:r>
              <a:rPr lang="en-US" dirty="0"/>
              <a:t>ntegrated </a:t>
            </a:r>
            <a:r>
              <a:rPr lang="en-US" sz="3600" b="1" dirty="0"/>
              <a:t>V</a:t>
            </a:r>
            <a:r>
              <a:rPr lang="en-US" dirty="0"/>
              <a:t>egetation </a:t>
            </a:r>
            <a:r>
              <a:rPr lang="en-US" sz="3600" b="1" dirty="0"/>
              <a:t>M</a:t>
            </a:r>
            <a:r>
              <a:rPr lang="en-US" dirty="0"/>
              <a:t>anagement)</a:t>
            </a:r>
          </a:p>
          <a:p>
            <a:r>
              <a:rPr lang="en-US" dirty="0"/>
              <a:t>Practice EDRR (</a:t>
            </a:r>
            <a:r>
              <a:rPr lang="en-US" sz="3600" b="1" dirty="0"/>
              <a:t>E</a:t>
            </a:r>
            <a:r>
              <a:rPr lang="en-US" dirty="0"/>
              <a:t>arly </a:t>
            </a:r>
            <a:r>
              <a:rPr lang="en-US" sz="3600" b="1" dirty="0"/>
              <a:t>D</a:t>
            </a:r>
            <a:r>
              <a:rPr lang="en-US" dirty="0"/>
              <a:t>etection, </a:t>
            </a:r>
            <a:r>
              <a:rPr lang="en-US" sz="3600" b="1" dirty="0"/>
              <a:t>R</a:t>
            </a:r>
            <a:r>
              <a:rPr lang="en-US" dirty="0"/>
              <a:t>apid </a:t>
            </a:r>
            <a:r>
              <a:rPr lang="en-US" sz="3600" b="1" dirty="0"/>
              <a:t>R</a:t>
            </a:r>
            <a:r>
              <a:rPr lang="en-US" dirty="0"/>
              <a:t>esponse)</a:t>
            </a:r>
          </a:p>
          <a:p>
            <a:r>
              <a:rPr lang="en-US" dirty="0"/>
              <a:t>Be consistent!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pperHuerfano2108 (2).jpg"/>
          <p:cNvPicPr>
            <a:picLocks noChangeAspect="1"/>
          </p:cNvPicPr>
          <p:nvPr/>
        </p:nvPicPr>
        <p:blipFill>
          <a:blip r:embed="rId2" cstate="print">
            <a:lum bright="27000" contrast="50000"/>
          </a:blip>
          <a:stretch>
            <a:fillRect/>
          </a:stretch>
        </p:blipFill>
        <p:spPr>
          <a:xfrm rot="5400000">
            <a:off x="0" y="-1143000"/>
            <a:ext cx="9144000" cy="9144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  <a:alpha val="62000"/>
            </a:schemeClr>
          </a:solidFill>
          <a:ln w="31750"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Equipment and Herbicide Storage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5">
              <a:lumMod val="40000"/>
              <a:lumOff val="60000"/>
              <a:alpha val="77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US" dirty="0"/>
              <a:t>Follow product label cleaning instructions</a:t>
            </a:r>
          </a:p>
          <a:p>
            <a:r>
              <a:rPr lang="en-US" dirty="0"/>
              <a:t>Neutralize tank\equipment with comm. tank cleaner or household ammonia (1:100)</a:t>
            </a:r>
          </a:p>
          <a:p>
            <a:r>
              <a:rPr lang="en-US" dirty="0"/>
              <a:t>Cycle through system</a:t>
            </a:r>
          </a:p>
          <a:p>
            <a:r>
              <a:rPr lang="en-US" dirty="0"/>
              <a:t>Properly dispose of rinsate</a:t>
            </a:r>
          </a:p>
          <a:p>
            <a:r>
              <a:rPr lang="en-US" dirty="0"/>
              <a:t>Properly flush all equipment </a:t>
            </a:r>
          </a:p>
          <a:p>
            <a:r>
              <a:rPr lang="en-US" dirty="0"/>
              <a:t>Store with R\V anti-freeze</a:t>
            </a:r>
          </a:p>
          <a:p>
            <a:r>
              <a:rPr lang="en-US" dirty="0"/>
              <a:t>Protect liquid herbicides from freezing</a:t>
            </a:r>
          </a:p>
          <a:p>
            <a:r>
              <a:rPr lang="en-US" dirty="0"/>
              <a:t>Consider dry formulations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5243</TotalTime>
  <Words>690</Words>
  <Application>Microsoft Office PowerPoint</Application>
  <PresentationFormat>On-screen Show (4:3)</PresentationFormat>
  <Paragraphs>129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Bahnschrift Light Condensed</vt:lpstr>
      <vt:lpstr>Bernard MT Condensed</vt:lpstr>
      <vt:lpstr>Calibri</vt:lpstr>
      <vt:lpstr>Office Theme</vt:lpstr>
      <vt:lpstr>Success with Herbicides: A guide for the responsible and effective use of herbicides </vt:lpstr>
      <vt:lpstr>Herbicides in History:  The Roman Curse on Carthage 146 BC</vt:lpstr>
      <vt:lpstr>Selective vs. Broad Spectrum</vt:lpstr>
      <vt:lpstr>Types of Herbicides</vt:lpstr>
      <vt:lpstr>General Use vs. Restricted Use</vt:lpstr>
      <vt:lpstr>Understanding Surfactants\Adjuvants</vt:lpstr>
      <vt:lpstr>Mechanisms of Action</vt:lpstr>
      <vt:lpstr>MOA Translocation Target Sites</vt:lpstr>
      <vt:lpstr>MOA and Herbicide Resistance</vt:lpstr>
      <vt:lpstr>Application Timing</vt:lpstr>
      <vt:lpstr>Understanding Application Rates</vt:lpstr>
      <vt:lpstr>Understanding Application Rates:   The 1\128th Method</vt:lpstr>
      <vt:lpstr>READ THE LABEL!</vt:lpstr>
      <vt:lpstr>PowerPoint Presentation</vt:lpstr>
      <vt:lpstr>Mixing and Application</vt:lpstr>
      <vt:lpstr>Mixing and Application</vt:lpstr>
      <vt:lpstr>Mixing and Application</vt:lpstr>
      <vt:lpstr>Application</vt:lpstr>
      <vt:lpstr>Knowing Where You Have Been…</vt:lpstr>
      <vt:lpstr>Long-term Management</vt:lpstr>
      <vt:lpstr>Equipment and Herbicide Storage</vt:lpstr>
    </vt:vector>
  </TitlesOfParts>
  <Company>Walsenburg Housing Authority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Charles Bryant</dc:creator>
  <cp:lastModifiedBy>Andy</cp:lastModifiedBy>
  <cp:revision>139</cp:revision>
  <dcterms:created xsi:type="dcterms:W3CDTF">2021-04-09T17:30:22Z</dcterms:created>
  <dcterms:modified xsi:type="dcterms:W3CDTF">2021-05-17T19:11:10Z</dcterms:modified>
  <cp:contentStatus/>
</cp:coreProperties>
</file>